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2" r:id="rId15"/>
    <p:sldId id="293" r:id="rId16"/>
    <p:sldId id="291" r:id="rId17"/>
    <p:sldId id="290" r:id="rId18"/>
    <p:sldId id="289" r:id="rId19"/>
    <p:sldId id="269" r:id="rId20"/>
    <p:sldId id="270" r:id="rId21"/>
    <p:sldId id="271" r:id="rId22"/>
    <p:sldId id="272" r:id="rId23"/>
    <p:sldId id="273" r:id="rId24"/>
    <p:sldId id="274" r:id="rId25"/>
    <p:sldId id="275" r:id="rId26"/>
    <p:sldId id="278" r:id="rId27"/>
    <p:sldId id="279" r:id="rId28"/>
    <p:sldId id="276" r:id="rId29"/>
    <p:sldId id="277" r:id="rId30"/>
    <p:sldId id="280" r:id="rId31"/>
    <p:sldId id="281" r:id="rId32"/>
    <p:sldId id="282" r:id="rId33"/>
    <p:sldId id="283" r:id="rId34"/>
    <p:sldId id="284" r:id="rId35"/>
    <p:sldId id="285" r:id="rId36"/>
    <p:sldId id="286" r:id="rId37"/>
    <p:sldId id="287" r:id="rId38"/>
    <p:sldId id="288"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sorterViewPr>
    <p:cViewPr>
      <p:scale>
        <a:sx n="100" d="100"/>
        <a:sy n="100" d="100"/>
      </p:scale>
      <p:origin x="0" y="8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34AA9B-450B-4712-8D58-81F684263321}" type="datetimeFigureOut">
              <a:rPr lang="ar-IQ" smtClean="0"/>
              <a:t>01/03/1444</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CB4E3D-0488-49DF-9943-A192B1382569}" type="slidenum">
              <a:rPr lang="ar-IQ" smtClean="0"/>
              <a:t>‹#›</a:t>
            </a:fld>
            <a:endParaRPr lang="ar-IQ"/>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4AA9B-450B-4712-8D58-81F684263321}" type="datetimeFigureOut">
              <a:rPr lang="ar-IQ" smtClean="0"/>
              <a:t>01/03/1444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3CB4E3D-0488-49DF-9943-A192B138256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4AA9B-450B-4712-8D58-81F684263321}" type="datetimeFigureOut">
              <a:rPr lang="ar-IQ" smtClean="0"/>
              <a:t>01/03/1444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3CB4E3D-0488-49DF-9943-A192B138256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34AA9B-450B-4712-8D58-81F684263321}" type="datetimeFigureOut">
              <a:rPr lang="ar-IQ" smtClean="0"/>
              <a:t>01/03/1444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3CB4E3D-0488-49DF-9943-A192B1382569}" type="slidenum">
              <a:rPr lang="ar-IQ" smtClean="0"/>
              <a:t>‹#›</a:t>
            </a:fld>
            <a:endParaRPr lang="ar-IQ"/>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34AA9B-450B-4712-8D58-81F684263321}" type="datetimeFigureOut">
              <a:rPr lang="ar-IQ" smtClean="0"/>
              <a:t>01/03/1444</a:t>
            </a:fld>
            <a:endParaRPr lang="ar-IQ"/>
          </a:p>
        </p:txBody>
      </p:sp>
      <p:sp>
        <p:nvSpPr>
          <p:cNvPr id="5" name="Footer Placeholder 4"/>
          <p:cNvSpPr>
            <a:spLocks noGrp="1"/>
          </p:cNvSpPr>
          <p:nvPr>
            <p:ph type="ftr" sz="quarter" idx="11"/>
          </p:nvPr>
        </p:nvSpPr>
        <p:spPr>
          <a:xfrm>
            <a:off x="800100" y="6172200"/>
            <a:ext cx="4000500" cy="457200"/>
          </a:xfrm>
        </p:spPr>
        <p:txBody>
          <a:bodyPr/>
          <a:lstStyle/>
          <a:p>
            <a:endParaRPr lang="ar-IQ"/>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3CB4E3D-0488-49DF-9943-A192B1382569}"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34AA9B-450B-4712-8D58-81F684263321}" type="datetimeFigureOut">
              <a:rPr lang="ar-IQ" smtClean="0"/>
              <a:t>01/03/1444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3CB4E3D-0488-49DF-9943-A192B1382569}" type="slidenum">
              <a:rPr lang="ar-IQ" smtClean="0"/>
              <a:t>‹#›</a:t>
            </a:fld>
            <a:endParaRPr lang="ar-IQ"/>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434AA9B-450B-4712-8D58-81F684263321}" type="datetimeFigureOut">
              <a:rPr lang="ar-IQ" smtClean="0"/>
              <a:t>01/03/1444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3CB4E3D-0488-49DF-9943-A192B1382569}" type="slidenum">
              <a:rPr lang="ar-IQ" smtClean="0"/>
              <a:t>‹#›</a:t>
            </a:fld>
            <a:endParaRPr lang="ar-IQ"/>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34AA9B-450B-4712-8D58-81F684263321}" type="datetimeFigureOut">
              <a:rPr lang="ar-IQ" smtClean="0"/>
              <a:t>01/03/1444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3CB4E3D-0488-49DF-9943-A192B138256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4AA9B-450B-4712-8D58-81F684263321}" type="datetimeFigureOut">
              <a:rPr lang="ar-IQ" smtClean="0"/>
              <a:t>01/03/1444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3CB4E3D-0488-49DF-9943-A192B138256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34AA9B-450B-4712-8D58-81F684263321}" type="datetimeFigureOut">
              <a:rPr lang="ar-IQ" smtClean="0"/>
              <a:t>01/03/1444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3CB4E3D-0488-49DF-9943-A192B1382569}" type="slidenum">
              <a:rPr lang="ar-IQ" smtClean="0"/>
              <a:t>‹#›</a:t>
            </a:fld>
            <a:endParaRPr lang="ar-IQ"/>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34AA9B-450B-4712-8D58-81F684263321}" type="datetimeFigureOut">
              <a:rPr lang="ar-IQ" smtClean="0"/>
              <a:t>01/03/1444</a:t>
            </a:fld>
            <a:endParaRPr lang="ar-IQ"/>
          </a:p>
        </p:txBody>
      </p:sp>
      <p:sp>
        <p:nvSpPr>
          <p:cNvPr id="6" name="Footer Placeholder 5"/>
          <p:cNvSpPr>
            <a:spLocks noGrp="1"/>
          </p:cNvSpPr>
          <p:nvPr>
            <p:ph type="ftr" sz="quarter" idx="11"/>
          </p:nvPr>
        </p:nvSpPr>
        <p:spPr>
          <a:xfrm>
            <a:off x="914400" y="6172200"/>
            <a:ext cx="3886200" cy="457200"/>
          </a:xfrm>
        </p:spPr>
        <p:txBody>
          <a:bodyPr/>
          <a:lstStyle/>
          <a:p>
            <a:endParaRPr lang="ar-IQ"/>
          </a:p>
        </p:txBody>
      </p:sp>
      <p:sp>
        <p:nvSpPr>
          <p:cNvPr id="7" name="Slide Number Placeholder 6"/>
          <p:cNvSpPr>
            <a:spLocks noGrp="1"/>
          </p:cNvSpPr>
          <p:nvPr>
            <p:ph type="sldNum" sz="quarter" idx="12"/>
          </p:nvPr>
        </p:nvSpPr>
        <p:spPr>
          <a:xfrm>
            <a:off x="146304" y="6208776"/>
            <a:ext cx="457200" cy="457200"/>
          </a:xfrm>
        </p:spPr>
        <p:txBody>
          <a:bodyPr/>
          <a:lstStyle/>
          <a:p>
            <a:fld id="{53CB4E3D-0488-49DF-9943-A192B1382569}" type="slidenum">
              <a:rPr lang="ar-IQ" smtClean="0"/>
              <a:t>‹#›</a:t>
            </a:fld>
            <a:endParaRPr lang="ar-IQ"/>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434AA9B-450B-4712-8D58-81F684263321}" type="datetimeFigureOut">
              <a:rPr lang="ar-IQ" smtClean="0"/>
              <a:t>01/03/1444</a:t>
            </a:fld>
            <a:endParaRPr lang="ar-IQ"/>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CB4E3D-0488-49DF-9943-A192B1382569}"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err="1" smtClean="0">
                <a:solidFill>
                  <a:schemeClr val="accent1"/>
                </a:solidFill>
              </a:rPr>
              <a:t>M.Sc</a:t>
            </a:r>
            <a:r>
              <a:rPr lang="en-US" smtClean="0">
                <a:solidFill>
                  <a:schemeClr val="accent1"/>
                </a:solidFill>
              </a:rPr>
              <a:t> </a:t>
            </a:r>
            <a:endParaRPr lang="en-US" dirty="0" smtClean="0">
              <a:solidFill>
                <a:schemeClr val="accent1"/>
              </a:solidFill>
            </a:endParaRPr>
          </a:p>
          <a:p>
            <a:r>
              <a:rPr lang="en-US" dirty="0" smtClean="0">
                <a:solidFill>
                  <a:schemeClr val="accent1"/>
                </a:solidFill>
              </a:rPr>
              <a:t>Chemical Engineering Department</a:t>
            </a:r>
          </a:p>
          <a:p>
            <a:r>
              <a:rPr lang="en-US" dirty="0" err="1" smtClean="0">
                <a:solidFill>
                  <a:schemeClr val="accent1"/>
                </a:solidFill>
              </a:rPr>
              <a:t>Basrah</a:t>
            </a:r>
            <a:r>
              <a:rPr lang="en-US" dirty="0" smtClean="0">
                <a:solidFill>
                  <a:schemeClr val="accent1"/>
                </a:solidFill>
              </a:rPr>
              <a:t> University</a:t>
            </a:r>
          </a:p>
          <a:p>
            <a:r>
              <a:rPr lang="en-US" dirty="0" smtClean="0">
                <a:solidFill>
                  <a:schemeClr val="accent1"/>
                </a:solidFill>
              </a:rPr>
              <a:t>Prof. Dr. </a:t>
            </a:r>
            <a:r>
              <a:rPr lang="en-US" dirty="0" err="1" smtClean="0">
                <a:solidFill>
                  <a:schemeClr val="accent1"/>
                </a:solidFill>
              </a:rPr>
              <a:t>Ala’a</a:t>
            </a:r>
            <a:r>
              <a:rPr lang="en-US" dirty="0" smtClean="0">
                <a:solidFill>
                  <a:schemeClr val="accent1"/>
                </a:solidFill>
              </a:rPr>
              <a:t> </a:t>
            </a:r>
            <a:r>
              <a:rPr lang="en-US" dirty="0" err="1" smtClean="0">
                <a:solidFill>
                  <a:schemeClr val="accent1"/>
                </a:solidFill>
              </a:rPr>
              <a:t>Abdulrazaq</a:t>
            </a:r>
            <a:endParaRPr lang="ar-IQ" dirty="0">
              <a:solidFill>
                <a:schemeClr val="accent1"/>
              </a:solidFill>
            </a:endParaRPr>
          </a:p>
        </p:txBody>
      </p:sp>
      <p:sp>
        <p:nvSpPr>
          <p:cNvPr id="2" name="Title 1"/>
          <p:cNvSpPr>
            <a:spLocks noGrp="1"/>
          </p:cNvSpPr>
          <p:nvPr>
            <p:ph type="ctrTitle"/>
          </p:nvPr>
        </p:nvSpPr>
        <p:spPr>
          <a:xfrm>
            <a:off x="683568" y="1484784"/>
            <a:ext cx="7772400" cy="1470025"/>
          </a:xfrm>
          <a:effectLst>
            <a:glow rad="139700">
              <a:schemeClr val="accent2">
                <a:satMod val="175000"/>
                <a:alpha val="40000"/>
              </a:schemeClr>
            </a:glow>
          </a:effectLst>
          <a:scene3d>
            <a:camera prst="orthographicFront"/>
            <a:lightRig rig="threePt" dir="t"/>
          </a:scene3d>
          <a:sp3d>
            <a:bevelT/>
          </a:sp3d>
        </p:spPr>
        <p:txBody>
          <a:bodyPr/>
          <a:lstStyle/>
          <a:p>
            <a:r>
              <a:rPr lang="en-US" b="1" dirty="0" smtClean="0"/>
              <a:t>Transport Phenomena</a:t>
            </a:r>
            <a:endParaRPr lang="ar-IQ"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17858164"/>
      </p:ext>
    </p:extLst>
  </p:cSld>
  <p:clrMapOvr>
    <a:masterClrMapping/>
  </p:clrMapOvr>
  <mc:AlternateContent xmlns:mc="http://schemas.openxmlformats.org/markup-compatibility/2006" xmlns:p14="http://schemas.microsoft.com/office/powerpoint/2010/main">
    <mc:Choice Requires="p14">
      <p:transition spd="slow" p14:dur="2000" advTm="10472"/>
    </mc:Choice>
    <mc:Fallback xmlns="">
      <p:transition spd="slow" advTm="10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33363"/>
            <a:ext cx="8734425" cy="639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18096963"/>
      </p:ext>
    </p:extLst>
  </p:cSld>
  <p:clrMapOvr>
    <a:masterClrMapping/>
  </p:clrMapOvr>
  <mc:AlternateContent xmlns:mc="http://schemas.openxmlformats.org/markup-compatibility/2006" xmlns:p14="http://schemas.microsoft.com/office/powerpoint/2010/main">
    <mc:Choice Requires="p14">
      <p:transition spd="slow" p14:dur="2000" advTm="9156"/>
    </mc:Choice>
    <mc:Fallback xmlns="">
      <p:transition spd="slow" advTm="9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433388"/>
            <a:ext cx="8582025"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73148645"/>
      </p:ext>
    </p:extLst>
  </p:cSld>
  <p:clrMapOvr>
    <a:masterClrMapping/>
  </p:clrMapOvr>
  <mc:AlternateContent xmlns:mc="http://schemas.openxmlformats.org/markup-compatibility/2006" xmlns:p14="http://schemas.microsoft.com/office/powerpoint/2010/main">
    <mc:Choice Requires="p14">
      <p:transition spd="slow" p14:dur="2000" advTm="7021"/>
    </mc:Choice>
    <mc:Fallback xmlns="">
      <p:transition spd="slow" advTm="7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14338"/>
            <a:ext cx="842010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20688"/>
            <a:ext cx="890181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673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447" y="4437112"/>
            <a:ext cx="7772400" cy="1143000"/>
          </a:xfrm>
        </p:spPr>
        <p:txBody>
          <a:bodyPr>
            <a:normAutofit/>
          </a:bodyPr>
          <a:lstStyle/>
          <a:p>
            <a:pPr algn="r"/>
            <a:r>
              <a:rPr lang="ar-IQ" sz="2800" dirty="0" smtClean="0">
                <a:solidFill>
                  <a:srgbClr val="FF0000"/>
                </a:solidFill>
              </a:rPr>
              <a:t>الطبقة المتاخمة: هي المنطقة التي يظهر فيها تأثير الاحتكاك</a:t>
            </a:r>
            <a:endParaRPr lang="ar-IQ" sz="28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960" y="476672"/>
            <a:ext cx="64293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9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9"/>
            <a:ext cx="7992888" cy="552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86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48" y="4941168"/>
            <a:ext cx="7772400" cy="1143000"/>
          </a:xfrm>
        </p:spPr>
        <p:txBody>
          <a:bodyPr>
            <a:normAutofit fontScale="90000"/>
          </a:bodyPr>
          <a:lstStyle/>
          <a:p>
            <a:r>
              <a:rPr lang="en-US" sz="2400" dirty="0" smtClean="0">
                <a:solidFill>
                  <a:schemeClr val="tx1"/>
                </a:solidFill>
                <a:cs typeface="+mn-cs"/>
              </a:rPr>
              <a:t>F</a:t>
            </a:r>
            <a:r>
              <a:rPr lang="en-US" sz="2400" baseline="-25000" dirty="0" smtClean="0">
                <a:solidFill>
                  <a:schemeClr val="tx1"/>
                </a:solidFill>
                <a:cs typeface="+mn-cs"/>
              </a:rPr>
              <a:t>D</a:t>
            </a:r>
            <a:r>
              <a:rPr lang="en-US" sz="2400" dirty="0" smtClean="0">
                <a:solidFill>
                  <a:schemeClr val="tx1"/>
                </a:solidFill>
                <a:cs typeface="+mn-cs"/>
              </a:rPr>
              <a:t> Drag force </a:t>
            </a:r>
            <a:br>
              <a:rPr lang="en-US" sz="2400" dirty="0" smtClean="0">
                <a:solidFill>
                  <a:schemeClr val="tx1"/>
                </a:solidFill>
                <a:cs typeface="+mn-cs"/>
              </a:rPr>
            </a:br>
            <a:r>
              <a:rPr lang="en-US" sz="2400" dirty="0" smtClean="0">
                <a:solidFill>
                  <a:schemeClr val="tx1"/>
                </a:solidFill>
                <a:cs typeface="+mn-cs"/>
              </a:rPr>
              <a:t>v or u= velocity</a:t>
            </a:r>
            <a:br>
              <a:rPr lang="en-US" sz="2400" dirty="0" smtClean="0">
                <a:solidFill>
                  <a:schemeClr val="tx1"/>
                </a:solidFill>
                <a:cs typeface="+mn-cs"/>
              </a:rPr>
            </a:br>
            <a:r>
              <a:rPr lang="en-US" sz="2400" dirty="0" smtClean="0">
                <a:solidFill>
                  <a:schemeClr val="tx1"/>
                </a:solidFill>
                <a:cs typeface="+mn-cs"/>
              </a:rPr>
              <a:t>ζ = shear stress</a:t>
            </a:r>
            <a:br>
              <a:rPr lang="en-US" sz="2400" dirty="0" smtClean="0">
                <a:solidFill>
                  <a:schemeClr val="tx1"/>
                </a:solidFill>
                <a:cs typeface="+mn-cs"/>
              </a:rPr>
            </a:br>
            <a:r>
              <a:rPr lang="ar-IQ" sz="2400" dirty="0" smtClean="0">
                <a:solidFill>
                  <a:schemeClr val="tx1"/>
                </a:solidFill>
                <a:cs typeface="+mn-cs"/>
              </a:rPr>
              <a:t>كلما ازداد معامل الاحتكاك كلما زاد هبوط الضغط </a:t>
            </a:r>
            <a:r>
              <a:rPr lang="en-US" sz="2400" dirty="0" err="1" smtClean="0">
                <a:solidFill>
                  <a:schemeClr val="tx1"/>
                </a:solidFill>
                <a:cs typeface="+mn-cs"/>
              </a:rPr>
              <a:t>cf</a:t>
            </a:r>
            <a:r>
              <a:rPr lang="en-US" sz="2400" dirty="0" smtClean="0">
                <a:solidFill>
                  <a:schemeClr val="tx1"/>
                </a:solidFill>
                <a:cs typeface="+mn-cs"/>
              </a:rPr>
              <a:t>=shear stress/0.5</a:t>
            </a:r>
            <a:r>
              <a:rPr lang="el-GR" sz="2400" dirty="0" smtClean="0">
                <a:solidFill>
                  <a:schemeClr val="tx1"/>
                </a:solidFill>
                <a:cs typeface="+mn-cs"/>
              </a:rPr>
              <a:t>ρ</a:t>
            </a:r>
            <a:r>
              <a:rPr lang="en-US" sz="2400" dirty="0" smtClean="0">
                <a:solidFill>
                  <a:schemeClr val="tx1"/>
                </a:solidFill>
                <a:cs typeface="+mn-cs"/>
              </a:rPr>
              <a:t> u</a:t>
            </a:r>
            <a:r>
              <a:rPr lang="en-US" sz="2400" baseline="30000" dirty="0" smtClean="0">
                <a:solidFill>
                  <a:schemeClr val="tx1"/>
                </a:solidFill>
                <a:cs typeface="+mn-cs"/>
              </a:rPr>
              <a:t>2   </a:t>
            </a:r>
            <a:endParaRPr lang="ar-IQ" sz="2400" dirty="0">
              <a:solidFill>
                <a:schemeClr val="tx1"/>
              </a:solidFill>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8" y="188640"/>
            <a:ext cx="8953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63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IQ"/>
          </a:p>
        </p:txBody>
      </p:sp>
      <p:sp>
        <p:nvSpPr>
          <p:cNvPr id="6" name="Content Placeholder 5"/>
          <p:cNvSpPr>
            <a:spLocks noGrp="1"/>
          </p:cNvSpPr>
          <p:nvPr>
            <p:ph sz="quarter" idx="1"/>
          </p:nvPr>
        </p:nvSpPr>
        <p:spPr>
          <a:xfrm>
            <a:off x="179512" y="4437112"/>
            <a:ext cx="8507288" cy="2232248"/>
          </a:xfrm>
        </p:spPr>
        <p:txBody>
          <a:bodyPr>
            <a:normAutofit lnSpcReduction="10000"/>
          </a:bodyPr>
          <a:lstStyle/>
          <a:p>
            <a:r>
              <a:rPr lang="ar-IQ" dirty="0" smtClean="0"/>
              <a:t>الانتقال في منطقة الجريان الانسيابي يحدث بسبب </a:t>
            </a:r>
            <a:r>
              <a:rPr lang="en-US" dirty="0" smtClean="0"/>
              <a:t>molecular diffusion </a:t>
            </a:r>
            <a:endParaRPr lang="ar-IQ" dirty="0" smtClean="0"/>
          </a:p>
          <a:p>
            <a:r>
              <a:rPr lang="ar-IQ" dirty="0" smtClean="0"/>
              <a:t>الانتقال في منطقة الجريان الاضطرابي يحدث بسبب </a:t>
            </a:r>
            <a:r>
              <a:rPr lang="en-US" dirty="0" smtClean="0"/>
              <a:t>bulk motion mechanism </a:t>
            </a:r>
            <a:r>
              <a:rPr lang="ar-IQ" dirty="0" smtClean="0"/>
              <a:t> او </a:t>
            </a:r>
            <a:r>
              <a:rPr lang="en-US" dirty="0" smtClean="0"/>
              <a:t>turbulent mixing</a:t>
            </a:r>
            <a:endParaRPr lang="ar-IQ" dirty="0" smtClean="0"/>
          </a:p>
          <a:p>
            <a:r>
              <a:rPr lang="ar-IQ" dirty="0" smtClean="0"/>
              <a:t>منطقة </a:t>
            </a:r>
            <a:r>
              <a:rPr lang="en-US" dirty="0" smtClean="0"/>
              <a:t>sub layer</a:t>
            </a:r>
            <a:r>
              <a:rPr lang="ar-IQ" dirty="0" smtClean="0"/>
              <a:t> يكون فيها الجريان انسيابي والانتقال بالانتشار</a:t>
            </a:r>
          </a:p>
          <a:p>
            <a:r>
              <a:rPr lang="en-US" b="1" u="sng" dirty="0" smtClean="0">
                <a:solidFill>
                  <a:srgbClr val="FF0000"/>
                </a:solidFill>
              </a:rPr>
              <a:t>Critical Re. Number=100,000</a:t>
            </a:r>
            <a:endParaRPr lang="ar-IQ" b="1" u="sng"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67645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20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88640"/>
            <a:ext cx="8810625"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1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2425"/>
            <a:ext cx="7848872"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80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404664"/>
            <a:ext cx="8784976" cy="7560840"/>
          </a:xfrm>
        </p:spPr>
        <p:txBody>
          <a:bodyPr>
            <a:normAutofit fontScale="90000"/>
          </a:bodyPr>
          <a:lstStyle/>
          <a:p>
            <a:r>
              <a:rPr lang="en-US" sz="2700" b="1" u="sng" dirty="0">
                <a:cs typeface="+mn-cs"/>
              </a:rPr>
              <a:t>Contents</a:t>
            </a:r>
            <a:r>
              <a:rPr lang="en-US" dirty="0"/>
              <a:t>:</a:t>
            </a:r>
            <a:br>
              <a:rPr lang="en-US" dirty="0"/>
            </a:br>
            <a:r>
              <a:rPr lang="en-US" sz="2200" b="1" dirty="0" smtClean="0">
                <a:solidFill>
                  <a:schemeClr val="accent1"/>
                </a:solidFill>
              </a:rPr>
              <a:t>Boundary </a:t>
            </a:r>
            <a:r>
              <a:rPr lang="en-US" sz="2200" b="1" dirty="0">
                <a:solidFill>
                  <a:schemeClr val="accent1"/>
                </a:solidFill>
              </a:rPr>
              <a:t>Layer</a:t>
            </a:r>
            <a:r>
              <a:rPr lang="en-US" sz="1600" dirty="0"/>
              <a:t/>
            </a:r>
            <a:br>
              <a:rPr lang="en-US" sz="1600" dirty="0"/>
            </a:br>
            <a:r>
              <a:rPr lang="en-US" sz="2200" dirty="0">
                <a:cs typeface="+mn-cs"/>
              </a:rPr>
              <a:t>M</a:t>
            </a:r>
            <a:r>
              <a:rPr lang="en-US" sz="2200" dirty="0" smtClean="0">
                <a:cs typeface="+mn-cs"/>
              </a:rPr>
              <a:t>omentum equation</a:t>
            </a:r>
            <a:r>
              <a:rPr lang="en-US" sz="1600" dirty="0" smtClean="0"/>
              <a:t/>
            </a:r>
            <a:br>
              <a:rPr lang="en-US" sz="1600" dirty="0" smtClean="0"/>
            </a:br>
            <a:r>
              <a:rPr lang="en-US" sz="2000" dirty="0">
                <a:latin typeface="Arial"/>
                <a:cs typeface="+mn-cs"/>
              </a:rPr>
              <a:t>Steady-state momentum balance over the </a:t>
            </a:r>
            <a:r>
              <a:rPr lang="en-US" sz="2000" dirty="0" smtClean="0">
                <a:latin typeface="Arial"/>
                <a:cs typeface="+mn-cs"/>
              </a:rPr>
              <a:t>element</a:t>
            </a:r>
            <a:r>
              <a:rPr lang="en-US" sz="1600" dirty="0" smtClean="0"/>
              <a:t/>
            </a:r>
            <a:br>
              <a:rPr lang="en-US" sz="1600" dirty="0" smtClean="0"/>
            </a:br>
            <a:r>
              <a:rPr lang="en-US" sz="2200" dirty="0" smtClean="0">
                <a:cs typeface="+mn-cs"/>
              </a:rPr>
              <a:t>The </a:t>
            </a:r>
            <a:r>
              <a:rPr lang="en-US" sz="2200" dirty="0">
                <a:cs typeface="+mn-cs"/>
              </a:rPr>
              <a:t>streamline portion of the boundary layer</a:t>
            </a:r>
            <a:br>
              <a:rPr lang="en-US" sz="2200" dirty="0">
                <a:cs typeface="+mn-cs"/>
              </a:rPr>
            </a:br>
            <a:r>
              <a:rPr lang="en-US" sz="2200" dirty="0" smtClean="0">
                <a:cs typeface="+mn-cs"/>
              </a:rPr>
              <a:t>laminar and turbulent </a:t>
            </a:r>
            <a:r>
              <a:rPr lang="en-US" sz="2200" dirty="0">
                <a:cs typeface="+mn-cs"/>
              </a:rPr>
              <a:t>boundary layer</a:t>
            </a:r>
            <a:br>
              <a:rPr lang="en-US" sz="2200" dirty="0">
                <a:cs typeface="+mn-cs"/>
              </a:rPr>
            </a:br>
            <a:r>
              <a:rPr lang="en-US" sz="2200" dirty="0">
                <a:cs typeface="+mn-cs"/>
              </a:rPr>
              <a:t>Boundary layer theory applied to pipe flow</a:t>
            </a:r>
            <a:br>
              <a:rPr lang="en-US" sz="2200" dirty="0">
                <a:cs typeface="+mn-cs"/>
              </a:rPr>
            </a:br>
            <a:r>
              <a:rPr lang="en-US" sz="2200" dirty="0" smtClean="0">
                <a:cs typeface="+mn-cs"/>
              </a:rPr>
              <a:t>boundary </a:t>
            </a:r>
            <a:r>
              <a:rPr lang="en-US" sz="2200" dirty="0">
                <a:cs typeface="+mn-cs"/>
              </a:rPr>
              <a:t>layer for heat transfer</a:t>
            </a:r>
            <a:br>
              <a:rPr lang="en-US" sz="2200" dirty="0">
                <a:cs typeface="+mn-cs"/>
              </a:rPr>
            </a:br>
            <a:r>
              <a:rPr lang="en-US" sz="2000" b="1" dirty="0">
                <a:cs typeface="+mn-cs"/>
              </a:rPr>
              <a:t>Heat transfer for streamline flow over a plane surface — </a:t>
            </a:r>
            <a:r>
              <a:rPr lang="en-US" sz="2000" b="1" dirty="0" smtClean="0">
                <a:cs typeface="+mn-cs"/>
              </a:rPr>
              <a:t>constant surface </a:t>
            </a:r>
            <a:r>
              <a:rPr lang="en-US" sz="2000" b="1" dirty="0">
                <a:cs typeface="+mn-cs"/>
              </a:rPr>
              <a:t>heat flux</a:t>
            </a:r>
            <a:r>
              <a:rPr lang="en-US" sz="2200" dirty="0">
                <a:cs typeface="+mn-cs"/>
              </a:rPr>
              <a:t/>
            </a:r>
            <a:br>
              <a:rPr lang="en-US" sz="2200" dirty="0">
                <a:cs typeface="+mn-cs"/>
              </a:rPr>
            </a:br>
            <a:r>
              <a:rPr lang="en-US" sz="2000" b="1" dirty="0">
                <a:cs typeface="+mn-cs"/>
              </a:rPr>
              <a:t>Heat transfer for streamline flow over a plane surface — </a:t>
            </a:r>
            <a:r>
              <a:rPr lang="en-US" sz="2000" b="1" dirty="0" smtClean="0">
                <a:cs typeface="+mn-cs"/>
              </a:rPr>
              <a:t>constant surface </a:t>
            </a:r>
            <a:r>
              <a:rPr lang="en-US" sz="2000" b="1" dirty="0">
                <a:cs typeface="+mn-cs"/>
              </a:rPr>
              <a:t>temperature</a:t>
            </a:r>
            <a:r>
              <a:rPr lang="en-US" sz="2200" dirty="0">
                <a:cs typeface="+mn-cs"/>
              </a:rPr>
              <a:t/>
            </a:r>
            <a:br>
              <a:rPr lang="en-US" sz="2200" dirty="0">
                <a:cs typeface="+mn-cs"/>
              </a:rPr>
            </a:br>
            <a:r>
              <a:rPr lang="en-US" sz="2200" dirty="0" smtClean="0">
                <a:cs typeface="+mn-cs"/>
              </a:rPr>
              <a:t>boundary </a:t>
            </a:r>
            <a:r>
              <a:rPr lang="en-US" sz="2200" dirty="0">
                <a:cs typeface="+mn-cs"/>
              </a:rPr>
              <a:t>layer for mass </a:t>
            </a:r>
            <a:r>
              <a:rPr lang="en-US" sz="2200" dirty="0" smtClean="0">
                <a:cs typeface="+mn-cs"/>
              </a:rPr>
              <a:t>transfer</a:t>
            </a:r>
            <a:r>
              <a:rPr lang="en-US" sz="2200" dirty="0">
                <a:cs typeface="+mn-cs"/>
              </a:rPr>
              <a:t/>
            </a:r>
            <a:br>
              <a:rPr lang="en-US" sz="2200" dirty="0">
                <a:cs typeface="+mn-cs"/>
              </a:rPr>
            </a:br>
            <a:r>
              <a:rPr lang="en-US" sz="2200" dirty="0" smtClean="0">
                <a:cs typeface="+mn-cs"/>
              </a:rPr>
              <a:t>boundary </a:t>
            </a:r>
            <a:r>
              <a:rPr lang="en-US" sz="2200" dirty="0">
                <a:cs typeface="+mn-cs"/>
              </a:rPr>
              <a:t>layer for heat transfer</a:t>
            </a:r>
            <a:br>
              <a:rPr lang="en-US" sz="2200" dirty="0">
                <a:cs typeface="+mn-cs"/>
              </a:rPr>
            </a:br>
            <a:r>
              <a:rPr lang="en-US" sz="2200" b="1" dirty="0" smtClean="0">
                <a:solidFill>
                  <a:schemeClr val="accent1"/>
                </a:solidFill>
                <a:cs typeface="+mn-cs"/>
              </a:rPr>
              <a:t>Reynolds analogy</a:t>
            </a:r>
            <a:r>
              <a:rPr lang="en-US" sz="2200" dirty="0">
                <a:cs typeface="+mn-cs"/>
              </a:rPr>
              <a:t/>
            </a:r>
            <a:br>
              <a:rPr lang="en-US" sz="2200" dirty="0">
                <a:cs typeface="+mn-cs"/>
              </a:rPr>
            </a:br>
            <a:r>
              <a:rPr lang="en-US" sz="2200" dirty="0">
                <a:cs typeface="+mn-cs"/>
              </a:rPr>
              <a:t>Simple form of analogy between </a:t>
            </a:r>
            <a:r>
              <a:rPr lang="en-US" sz="2200" dirty="0" smtClean="0">
                <a:cs typeface="+mn-cs"/>
              </a:rPr>
              <a:t>momentum, heat </a:t>
            </a:r>
            <a:r>
              <a:rPr lang="en-US" sz="2200" dirty="0">
                <a:cs typeface="+mn-cs"/>
              </a:rPr>
              <a:t>and mass transfer</a:t>
            </a:r>
            <a:br>
              <a:rPr lang="en-US" sz="2200" dirty="0">
                <a:cs typeface="+mn-cs"/>
              </a:rPr>
            </a:br>
            <a:r>
              <a:rPr lang="en-US" sz="2200" dirty="0">
                <a:cs typeface="+mn-cs"/>
              </a:rPr>
              <a:t>Application of the boundary-layer </a:t>
            </a:r>
            <a:r>
              <a:rPr lang="en-US" sz="2200" dirty="0" smtClean="0">
                <a:cs typeface="+mn-cs"/>
              </a:rPr>
              <a:t>theory</a:t>
            </a:r>
            <a:br>
              <a:rPr lang="en-US" sz="2200" dirty="0" smtClean="0">
                <a:cs typeface="+mn-cs"/>
              </a:rPr>
            </a:br>
            <a:r>
              <a:rPr lang="en-US" sz="2200" dirty="0" smtClean="0">
                <a:cs typeface="+mn-cs"/>
              </a:rPr>
              <a:t>drying processes</a:t>
            </a:r>
            <a:br>
              <a:rPr lang="en-US" sz="2200" dirty="0" smtClean="0">
                <a:cs typeface="+mn-cs"/>
              </a:rPr>
            </a:br>
            <a:r>
              <a:rPr lang="en-US" sz="2200" dirty="0" smtClean="0">
                <a:cs typeface="+mn-cs"/>
              </a:rPr>
              <a:t>evaporation processes</a:t>
            </a:r>
            <a:br>
              <a:rPr lang="en-US" sz="2200" dirty="0" smtClean="0">
                <a:cs typeface="+mn-cs"/>
              </a:rPr>
            </a:br>
            <a:r>
              <a:rPr lang="en-US" sz="2200" dirty="0" smtClean="0">
                <a:cs typeface="+mn-cs"/>
              </a:rPr>
              <a:t>humidification and de-humidification processes</a:t>
            </a:r>
            <a:br>
              <a:rPr lang="en-US" sz="2200" dirty="0" smtClean="0">
                <a:cs typeface="+mn-cs"/>
              </a:rPr>
            </a:br>
            <a:r>
              <a:rPr lang="en-US" sz="2200" dirty="0" smtClean="0">
                <a:cs typeface="+mn-cs"/>
              </a:rPr>
              <a:t/>
            </a:r>
            <a:br>
              <a:rPr lang="en-US" sz="2200" dirty="0" smtClean="0">
                <a:cs typeface="+mn-cs"/>
              </a:rPr>
            </a:br>
            <a:r>
              <a:rPr lang="ar-IQ" sz="1600" dirty="0" smtClean="0"/>
              <a:t/>
            </a:r>
            <a:br>
              <a:rPr lang="ar-IQ" sz="1600" dirty="0" smtClean="0"/>
            </a:br>
            <a:r>
              <a:rPr lang="en-US" sz="2200" b="1" dirty="0" smtClean="0">
                <a:solidFill>
                  <a:schemeClr val="accent1"/>
                </a:solidFill>
              </a:rPr>
              <a:t/>
            </a:r>
            <a:br>
              <a:rPr lang="en-US" sz="2200" b="1" dirty="0" smtClean="0">
                <a:solidFill>
                  <a:schemeClr val="accent1"/>
                </a:solidFill>
              </a:rPr>
            </a:br>
            <a:r>
              <a:rPr lang="en-US" sz="1600" dirty="0" smtClean="0"/>
              <a:t/>
            </a:r>
            <a:br>
              <a:rPr lang="en-US" sz="1600" dirty="0" smtClean="0"/>
            </a:br>
            <a:r>
              <a:rPr lang="en-US" sz="1600" dirty="0"/>
              <a:t/>
            </a:r>
            <a:br>
              <a:rPr lang="en-US" sz="1600" dirty="0"/>
            </a:br>
            <a:r>
              <a:rPr lang="en-US" dirty="0"/>
              <a:t/>
            </a:r>
            <a:br>
              <a:rPr lang="en-US" dirty="0"/>
            </a:br>
            <a:endParaRPr lang="ar-IQ"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14887610"/>
      </p:ext>
    </p:extLst>
  </p:cSld>
  <p:clrMapOvr>
    <a:masterClrMapping/>
  </p:clrMapOvr>
  <mc:AlternateContent xmlns:mc="http://schemas.openxmlformats.org/markup-compatibility/2006" xmlns:p14="http://schemas.microsoft.com/office/powerpoint/2010/main">
    <mc:Choice Requires="p14">
      <p:transition spd="slow" p14:dur="2000" advTm="6090"/>
    </mc:Choice>
    <mc:Fallback xmlns="">
      <p:transition spd="slow" advTm="6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560840" cy="592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23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13690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28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200799" cy="596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39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488"/>
            <a:ext cx="7560840"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98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648"/>
            <a:ext cx="770485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93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704856" cy="325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76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6688"/>
            <a:ext cx="792088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82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6768752" cy="21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7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8136904" cy="65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661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401"/>
            <a:ext cx="7098928" cy="655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39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276872"/>
            <a:ext cx="7772400" cy="2583160"/>
          </a:xfrm>
        </p:spPr>
        <p:txBody>
          <a:bodyPr>
            <a:normAutofit fontScale="90000"/>
          </a:bodyPr>
          <a:lstStyle/>
          <a:p>
            <a:pPr>
              <a:lnSpc>
                <a:spcPct val="250000"/>
              </a:lnSpc>
            </a:pPr>
            <a:r>
              <a:rPr lang="en-US" u="sng" dirty="0" smtClean="0">
                <a:solidFill>
                  <a:schemeClr val="accent1"/>
                </a:solidFill>
              </a:rPr>
              <a:t>References</a:t>
            </a:r>
            <a:r>
              <a:rPr lang="en-US" dirty="0" smtClean="0"/>
              <a:t/>
            </a:r>
            <a:br>
              <a:rPr lang="en-US" dirty="0" smtClean="0"/>
            </a:br>
            <a:r>
              <a:rPr lang="en-US" sz="1800" dirty="0" smtClean="0"/>
              <a:t>1-chemical engineering, V. </a:t>
            </a:r>
            <a:r>
              <a:rPr lang="en-US" sz="1800" dirty="0"/>
              <a:t>1 By Coulson &amp; </a:t>
            </a:r>
            <a:r>
              <a:rPr lang="en-US" sz="1800" dirty="0" smtClean="0"/>
              <a:t>Richardson's</a:t>
            </a:r>
            <a:br>
              <a:rPr lang="en-US" sz="1800" dirty="0" smtClean="0"/>
            </a:br>
            <a:r>
              <a:rPr lang="en-US" sz="1800" dirty="0"/>
              <a:t>2- Transport Processes and Separation </a:t>
            </a:r>
            <a:r>
              <a:rPr lang="en-US" sz="1800" dirty="0" smtClean="0"/>
              <a:t>Process By: </a:t>
            </a:r>
            <a:r>
              <a:rPr lang="en-US" sz="1800" dirty="0" err="1" smtClean="0"/>
              <a:t>Gean</a:t>
            </a:r>
            <a:r>
              <a:rPr lang="en-US" sz="1800" dirty="0" smtClean="0"/>
              <a:t> </a:t>
            </a:r>
            <a:r>
              <a:rPr lang="en-US" sz="1800" dirty="0" err="1" smtClean="0"/>
              <a:t>Koplis</a:t>
            </a:r>
            <a:r>
              <a:rPr lang="en-US" sz="1800" dirty="0"/>
              <a:t/>
            </a:r>
            <a:br>
              <a:rPr lang="en-US" sz="1800" dirty="0"/>
            </a:br>
            <a:r>
              <a:rPr lang="en-US" sz="1800" dirty="0" smtClean="0"/>
              <a:t>3-Transport phenomena and unit operations </a:t>
            </a:r>
            <a:r>
              <a:rPr lang="en-US" sz="1600" dirty="0" err="1" smtClean="0"/>
              <a:t>By:</a:t>
            </a:r>
            <a:r>
              <a:rPr lang="en-US" sz="1600" dirty="0" err="1" smtClean="0">
                <a:latin typeface="TimesNewRomanPS-BoldMT"/>
              </a:rPr>
              <a:t>Richard</a:t>
            </a:r>
            <a:r>
              <a:rPr lang="en-US" sz="1600" dirty="0" smtClean="0">
                <a:latin typeface="TimesNewRomanPS-BoldMT"/>
              </a:rPr>
              <a:t> G. </a:t>
            </a:r>
            <a:r>
              <a:rPr lang="en-US" sz="1600" dirty="0" err="1" smtClean="0">
                <a:latin typeface="TimesNewRomanPS-BoldMT"/>
              </a:rPr>
              <a:t>Griskey</a:t>
            </a:r>
            <a:r>
              <a:rPr lang="en-US" sz="1600" dirty="0" smtClean="0">
                <a:latin typeface="TimesNewRomanPS-BoldMT"/>
              </a:rPr>
              <a:t/>
            </a:r>
            <a:br>
              <a:rPr lang="en-US" sz="1600" dirty="0" smtClean="0">
                <a:latin typeface="TimesNewRomanPS-BoldMT"/>
              </a:rPr>
            </a:br>
            <a:r>
              <a:rPr lang="en-US" sz="1600" dirty="0" smtClean="0">
                <a:latin typeface="TimesNewRomanPS-BoldMT"/>
              </a:rPr>
              <a:t>4- </a:t>
            </a:r>
            <a:r>
              <a:rPr lang="en-US" sz="1800" dirty="0">
                <a:latin typeface="Times New Roman"/>
              </a:rPr>
              <a:t>T</a:t>
            </a:r>
            <a:r>
              <a:rPr lang="en-US" sz="1800" dirty="0" smtClean="0">
                <a:latin typeface="Times New Roman"/>
              </a:rPr>
              <a:t>ransport phenomena </a:t>
            </a:r>
            <a:r>
              <a:rPr lang="en-US" sz="1800" dirty="0" err="1" smtClean="0">
                <a:latin typeface="Times New Roman"/>
              </a:rPr>
              <a:t>By:</a:t>
            </a:r>
            <a:r>
              <a:rPr lang="en-US" sz="1800" dirty="0" err="1">
                <a:latin typeface="Times New Roman"/>
              </a:rPr>
              <a:t>Robert</a:t>
            </a:r>
            <a:r>
              <a:rPr lang="en-US" sz="1800" dirty="0">
                <a:latin typeface="Times New Roman"/>
              </a:rPr>
              <a:t> S. </a:t>
            </a:r>
            <a:r>
              <a:rPr lang="en-US" sz="1800" dirty="0" err="1" smtClean="0">
                <a:latin typeface="Times New Roman"/>
              </a:rPr>
              <a:t>Brodkey</a:t>
            </a:r>
            <a:r>
              <a:rPr lang="en-US" sz="1800" dirty="0" smtClean="0">
                <a:latin typeface="Times New Roman"/>
              </a:rPr>
              <a:t> and </a:t>
            </a:r>
            <a:r>
              <a:rPr lang="en-US" sz="1800" dirty="0">
                <a:latin typeface="Times New Roman"/>
              </a:rPr>
              <a:t>Harry C. Hershey</a:t>
            </a:r>
            <a:r>
              <a:rPr lang="en-US" sz="1800" dirty="0" smtClean="0"/>
              <a:t> </a:t>
            </a:r>
            <a:r>
              <a:rPr lang="en-US" sz="1800" dirty="0"/>
              <a:t/>
            </a:r>
            <a:br>
              <a:rPr lang="en-US" sz="1800" dirty="0"/>
            </a:br>
            <a:endParaRPr lang="ar-IQ"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60571903"/>
      </p:ext>
    </p:extLst>
  </p:cSld>
  <p:clrMapOvr>
    <a:masterClrMapping/>
  </p:clrMapOvr>
  <mc:AlternateContent xmlns:mc="http://schemas.openxmlformats.org/markup-compatibility/2006" xmlns:p14="http://schemas.microsoft.com/office/powerpoint/2010/main">
    <mc:Choice Requires="p14">
      <p:transition spd="slow" p14:dur="2000" advTm="6099"/>
    </mc:Choice>
    <mc:Fallback xmlns="">
      <p:transition spd="slow" advTm="6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1"/>
            <a:ext cx="7920880" cy="578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666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7163"/>
            <a:ext cx="7704856"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17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7638"/>
            <a:ext cx="7920880"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023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2425"/>
            <a:ext cx="7704856"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898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9"/>
            <a:ext cx="7920880" cy="562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879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92088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82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7200800" cy="594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78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7"/>
            <a:ext cx="7776863" cy="427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23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756084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14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633670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5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46" y="692696"/>
            <a:ext cx="88011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15390891"/>
      </p:ext>
    </p:extLst>
  </p:cSld>
  <p:clrMapOvr>
    <a:masterClrMapping/>
  </p:clrMapOvr>
  <mc:AlternateContent xmlns:mc="http://schemas.openxmlformats.org/markup-compatibility/2006" xmlns:p14="http://schemas.microsoft.com/office/powerpoint/2010/main">
    <mc:Choice Requires="p14">
      <p:transition spd="slow" p14:dur="2000" advTm="4514"/>
    </mc:Choice>
    <mc:Fallback xmlns="">
      <p:transition spd="slow" advTm="4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69674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896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6632"/>
            <a:ext cx="583264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676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7772400" cy="3447256"/>
          </a:xfrm>
        </p:spPr>
        <p:txBody>
          <a:bodyPr>
            <a:normAutofit fontScale="90000"/>
          </a:bodyPr>
          <a:lstStyle/>
          <a:p>
            <a:pPr>
              <a:lnSpc>
                <a:spcPct val="115000"/>
              </a:lnSpc>
              <a:spcAft>
                <a:spcPts val="1000"/>
              </a:spcAft>
            </a:pPr>
            <a:r>
              <a:rPr lang="en-US" dirty="0"/>
              <a:t/>
            </a:r>
            <a:br>
              <a:rPr lang="en-US" dirty="0"/>
            </a:br>
            <a:r>
              <a:rPr lang="en-US" sz="4800" b="1" u="sng" dirty="0">
                <a:solidFill>
                  <a:srgbClr val="FF0000"/>
                </a:solidFill>
                <a:latin typeface="Calibri"/>
                <a:ea typeface="Calibri"/>
                <a:cs typeface="Arial"/>
              </a:rPr>
              <a:t>Flow Inside Pipe</a:t>
            </a:r>
            <a:r>
              <a:rPr lang="en-US" sz="2800" dirty="0">
                <a:latin typeface="Calibri"/>
                <a:ea typeface="Calibri"/>
                <a:cs typeface="Arial"/>
              </a:rPr>
              <a:t/>
            </a:r>
            <a:br>
              <a:rPr lang="en-US" sz="2800" dirty="0">
                <a:latin typeface="Calibri"/>
                <a:ea typeface="Calibri"/>
                <a:cs typeface="Arial"/>
              </a:rPr>
            </a:br>
            <a:r>
              <a:rPr lang="en-US" dirty="0">
                <a:latin typeface="Calibri"/>
                <a:ea typeface="Calibri"/>
                <a:cs typeface="Arial"/>
              </a:rPr>
              <a:t>R/</a:t>
            </a:r>
            <a:r>
              <a:rPr lang="en-US" dirty="0">
                <a:latin typeface="Arial"/>
                <a:ea typeface="Calibri"/>
                <a:cs typeface="Arial"/>
              </a:rPr>
              <a:t>ρ</a:t>
            </a:r>
            <a:r>
              <a:rPr lang="en-US" dirty="0">
                <a:latin typeface="Calibri"/>
                <a:ea typeface="Calibri"/>
                <a:cs typeface="Arial"/>
              </a:rPr>
              <a:t> u</a:t>
            </a:r>
            <a:r>
              <a:rPr lang="en-US" baseline="30000" dirty="0">
                <a:latin typeface="Calibri"/>
                <a:ea typeface="Calibri"/>
                <a:cs typeface="Arial"/>
              </a:rPr>
              <a:t>2</a:t>
            </a:r>
            <a:r>
              <a:rPr lang="en-US" dirty="0">
                <a:latin typeface="Calibri"/>
                <a:ea typeface="Calibri"/>
                <a:cs typeface="Arial"/>
              </a:rPr>
              <a:t> = 0.0384 Re </a:t>
            </a:r>
            <a:r>
              <a:rPr lang="en-US" baseline="30000" dirty="0">
                <a:latin typeface="Calibri"/>
                <a:ea typeface="Calibri"/>
                <a:cs typeface="Arial"/>
              </a:rPr>
              <a:t>-1/4</a:t>
            </a:r>
            <a:r>
              <a:rPr lang="en-US" sz="2800" dirty="0">
                <a:latin typeface="Calibri"/>
                <a:ea typeface="Calibri"/>
                <a:cs typeface="Arial"/>
              </a:rPr>
              <a:t/>
            </a:r>
            <a:br>
              <a:rPr lang="en-US" sz="2800" dirty="0">
                <a:latin typeface="Calibri"/>
                <a:ea typeface="Calibri"/>
                <a:cs typeface="Arial"/>
              </a:rPr>
            </a:br>
            <a:r>
              <a:rPr lang="en-US" dirty="0">
                <a:latin typeface="Calibri"/>
                <a:ea typeface="Calibri"/>
                <a:cs typeface="Arial"/>
              </a:rPr>
              <a:t> </a:t>
            </a:r>
            <a:r>
              <a:rPr lang="en-US" sz="2800" dirty="0">
                <a:latin typeface="Calibri"/>
                <a:ea typeface="Calibri"/>
                <a:cs typeface="Arial"/>
              </a:rPr>
              <a:t/>
            </a:r>
            <a:br>
              <a:rPr lang="en-US" sz="2800" dirty="0">
                <a:latin typeface="Calibri"/>
                <a:ea typeface="Calibri"/>
                <a:cs typeface="Arial"/>
              </a:rPr>
            </a:br>
            <a:r>
              <a:rPr lang="en-US" dirty="0" err="1">
                <a:solidFill>
                  <a:srgbClr val="0070C0"/>
                </a:solidFill>
                <a:latin typeface="Arial"/>
                <a:ea typeface="Calibri"/>
                <a:cs typeface="Arial"/>
              </a:rPr>
              <a:t>u</a:t>
            </a:r>
            <a:r>
              <a:rPr lang="en-US" baseline="-25000" dirty="0" err="1">
                <a:solidFill>
                  <a:srgbClr val="0070C0"/>
                </a:solidFill>
                <a:latin typeface="Arial"/>
                <a:ea typeface="Calibri"/>
                <a:cs typeface="Arial"/>
              </a:rPr>
              <a:t>b</a:t>
            </a:r>
            <a:r>
              <a:rPr lang="en-US" dirty="0">
                <a:solidFill>
                  <a:srgbClr val="0070C0"/>
                </a:solidFill>
                <a:latin typeface="Arial"/>
                <a:ea typeface="Calibri"/>
                <a:cs typeface="Arial"/>
              </a:rPr>
              <a:t>/u = 2.49 Re</a:t>
            </a:r>
            <a:r>
              <a:rPr lang="en-US" baseline="30000" dirty="0">
                <a:solidFill>
                  <a:srgbClr val="0070C0"/>
                </a:solidFill>
                <a:latin typeface="Arial"/>
                <a:ea typeface="Calibri"/>
                <a:cs typeface="Arial"/>
              </a:rPr>
              <a:t>-1/8</a:t>
            </a:r>
            <a:r>
              <a:rPr lang="en-US" sz="2800" dirty="0">
                <a:latin typeface="Calibri"/>
                <a:ea typeface="Calibri"/>
                <a:cs typeface="Arial"/>
              </a:rPr>
              <a:t/>
            </a:r>
            <a:br>
              <a:rPr lang="en-US" sz="2800" dirty="0">
                <a:latin typeface="Calibri"/>
                <a:ea typeface="Calibri"/>
                <a:cs typeface="Arial"/>
              </a:rPr>
            </a:br>
            <a:r>
              <a:rPr lang="en-US" baseline="30000" dirty="0">
                <a:latin typeface="Arial"/>
                <a:ea typeface="Calibri"/>
                <a:cs typeface="Arial"/>
              </a:rPr>
              <a:t> </a:t>
            </a:r>
            <a:r>
              <a:rPr lang="en-US" sz="2800" dirty="0">
                <a:latin typeface="Calibri"/>
                <a:ea typeface="Calibri"/>
                <a:cs typeface="Arial"/>
              </a:rPr>
              <a:t/>
            </a:r>
            <a:br>
              <a:rPr lang="en-US" sz="2800" dirty="0">
                <a:latin typeface="Calibri"/>
                <a:ea typeface="Calibri"/>
                <a:cs typeface="Arial"/>
              </a:rPr>
            </a:br>
            <a:r>
              <a:rPr lang="en-US" sz="5400" baseline="30000" dirty="0" err="1">
                <a:solidFill>
                  <a:srgbClr val="FFC000"/>
                </a:solidFill>
                <a:latin typeface="Arial"/>
                <a:ea typeface="Calibri"/>
              </a:rPr>
              <a:t>δ</a:t>
            </a:r>
            <a:r>
              <a:rPr lang="en-US" baseline="-25000" dirty="0" err="1">
                <a:solidFill>
                  <a:srgbClr val="FFC000"/>
                </a:solidFill>
                <a:latin typeface="Arial"/>
                <a:ea typeface="Calibri"/>
              </a:rPr>
              <a:t>b</a:t>
            </a:r>
            <a:r>
              <a:rPr lang="en-US" dirty="0">
                <a:solidFill>
                  <a:srgbClr val="FFC000"/>
                </a:solidFill>
                <a:latin typeface="Arial"/>
                <a:ea typeface="Calibri"/>
              </a:rPr>
              <a:t>/d = 62. Re</a:t>
            </a:r>
            <a:r>
              <a:rPr lang="en-US" baseline="30000" dirty="0">
                <a:solidFill>
                  <a:srgbClr val="FFC000"/>
                </a:solidFill>
                <a:latin typeface="Arial"/>
                <a:ea typeface="Calibri"/>
              </a:rPr>
              <a:t>-7/8</a:t>
            </a:r>
            <a:endParaRPr lang="en-US" dirty="0">
              <a:solidFill>
                <a:srgbClr val="FFC00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5936" y="2132856"/>
            <a:ext cx="4500015" cy="2628900"/>
          </a:xfrm>
          <a:prstGeom prst="rect">
            <a:avLst/>
          </a:prstGeom>
        </p:spPr>
      </p:pic>
    </p:spTree>
    <p:extLst>
      <p:ext uri="{BB962C8B-B14F-4D97-AF65-F5344CB8AC3E}">
        <p14:creationId xmlns:p14="http://schemas.microsoft.com/office/powerpoint/2010/main" val="1094331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9"/>
            <a:ext cx="7560840" cy="396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691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095375"/>
            <a:ext cx="747712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722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79248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56992"/>
            <a:ext cx="7162800" cy="277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89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3"/>
            <a:ext cx="7305675"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1"/>
            <a:ext cx="763284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10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5738"/>
            <a:ext cx="7848871"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672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735937" cy="648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669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052638"/>
            <a:ext cx="78105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49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419100"/>
            <a:ext cx="879157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5234288"/>
      </p:ext>
    </p:extLst>
  </p:cSld>
  <p:clrMapOvr>
    <a:masterClrMapping/>
  </p:clrMapOvr>
  <mc:AlternateContent xmlns:mc="http://schemas.openxmlformats.org/markup-compatibility/2006" xmlns:p14="http://schemas.microsoft.com/office/powerpoint/2010/main">
    <mc:Choice Requires="p14">
      <p:transition spd="slow" p14:dur="2000" advTm="5273"/>
    </mc:Choice>
    <mc:Fallback xmlns="">
      <p:transition spd="slow" advTm="5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7819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68" y="2852936"/>
            <a:ext cx="7496175" cy="38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819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908720"/>
            <a:ext cx="7534275" cy="444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050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23825"/>
            <a:ext cx="6084713"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144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sz="1400" dirty="0"/>
              <a:t>Then we need only find the temperature </a:t>
            </a:r>
            <a:r>
              <a:rPr lang="en-US" sz="1400" dirty="0" err="1"/>
              <a:t>gradiant</a:t>
            </a:r>
            <a:r>
              <a:rPr lang="en-US" sz="1400" dirty="0"/>
              <a:t> at the wall to evaluate ℎ. Therefore, the temperature distribution is:</a:t>
            </a:r>
            <a:endParaRPr lang="ar-IQ"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19"/>
            <a:ext cx="6480719" cy="56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046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33670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635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0963"/>
            <a:ext cx="6912768" cy="64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772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639"/>
            <a:ext cx="6552728"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832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7"/>
            <a:ext cx="6120680" cy="640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700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60648"/>
            <a:ext cx="612068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85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8640"/>
            <a:ext cx="669674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70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404813"/>
            <a:ext cx="86772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57171023"/>
      </p:ext>
    </p:extLst>
  </p:cSld>
  <p:clrMapOvr>
    <a:masterClrMapping/>
  </p:clrMapOvr>
  <mc:AlternateContent xmlns:mc="http://schemas.openxmlformats.org/markup-compatibility/2006" xmlns:p14="http://schemas.microsoft.com/office/powerpoint/2010/main">
    <mc:Choice Requires="p14">
      <p:transition spd="slow" p14:dur="2000" advTm="10011"/>
    </mc:Choice>
    <mc:Fallback xmlns="">
      <p:transition spd="slow" advTm="10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4838"/>
            <a:ext cx="87249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82085382"/>
      </p:ext>
    </p:extLst>
  </p:cSld>
  <p:clrMapOvr>
    <a:masterClrMapping/>
  </p:clrMapOvr>
  <mc:AlternateContent xmlns:mc="http://schemas.openxmlformats.org/markup-compatibility/2006" xmlns:p14="http://schemas.microsoft.com/office/powerpoint/2010/main">
    <mc:Choice Requires="p14">
      <p:transition spd="slow" p14:dur="2000" advTm="7072"/>
    </mc:Choice>
    <mc:Fallback xmlns="">
      <p:transition spd="slow" advTm="7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500063"/>
            <a:ext cx="87249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20315134"/>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spd="slow" advTm="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209550"/>
            <a:ext cx="8620125"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02039138"/>
      </p:ext>
    </p:extLst>
  </p:cSld>
  <p:clrMapOvr>
    <a:masterClrMapping/>
  </p:clrMapOvr>
  <mc:AlternateContent xmlns:mc="http://schemas.openxmlformats.org/markup-compatibility/2006" xmlns:p14="http://schemas.microsoft.com/office/powerpoint/2010/main">
    <mc:Choice Requires="p14">
      <p:transition spd="slow" p14:dur="2000" advTm="2949"/>
    </mc:Choice>
    <mc:Fallback xmlns="">
      <p:transition spd="slow" advTm="2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445</TotalTime>
  <Words>87</Words>
  <Application>Microsoft Office PowerPoint</Application>
  <PresentationFormat>On-screen Show (4:3)</PresentationFormat>
  <Paragraphs>15</Paragraphs>
  <Slides>59</Slides>
  <Notes>0</Notes>
  <HiddenSlides>0</HiddenSlides>
  <MMClips>11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Equity</vt:lpstr>
      <vt:lpstr>Transport Phenomena</vt:lpstr>
      <vt:lpstr>Contents: Boundary Layer Momentum equation Steady-state momentum balance over the element The streamline portion of the boundary layer laminar and turbulent boundary layer Boundary layer theory applied to pipe flow boundary layer for heat transfer Heat transfer for streamline flow over a plane surface — constant surface heat flux Heat transfer for streamline flow over a plane surface — constant surface temperature boundary layer for mass transfer boundary layer for heat transfer Reynolds analogy Simple form of analogy between momentum, heat and mass transfer Application of the boundary-layer theory drying processes evaporation processes humidification and de-humidification processes       </vt:lpstr>
      <vt:lpstr>References 1-chemical engineering, V. 1 By Coulson &amp; Richardson's 2- Transport Processes and Separation Process By: Gean Koplis 3-Transport phenomena and unit operations By:Richard G. Griskey 4- Transport phenomena By:Robert S. Brodkey and Harry C. Hershey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الطبقة المتاخمة: هي المنطقة التي يظهر فيها تأثير الاحتكاك</vt:lpstr>
      <vt:lpstr>PowerPoint Presentation</vt:lpstr>
      <vt:lpstr>FD Drag force  v or u= velocity ζ = shear stress كلما ازداد معامل الاحتكاك كلما زاد هبوط الضغط cf=shear stress/0.5ρ u2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Flow Inside Pipe R/ρ u2 = 0.0384 Re -1/4   ub/u = 2.49 Re-1/8   δb/d = 62. Re-7/8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Then we need only find the temperature gradiant at the wall to evaluate ℎ. Therefore, the temperature distribution is:</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Phenomena</dc:title>
  <dc:creator>DR.Ahmed Saker 2o1O</dc:creator>
  <cp:lastModifiedBy>DR.Alaa Abdulrazaq2021</cp:lastModifiedBy>
  <cp:revision>44</cp:revision>
  <dcterms:created xsi:type="dcterms:W3CDTF">2021-05-09T09:31:15Z</dcterms:created>
  <dcterms:modified xsi:type="dcterms:W3CDTF">2022-09-26T03:48:20Z</dcterms:modified>
</cp:coreProperties>
</file>